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Lst>
  <p:sldSz cx="18288000" cy="10287000"/>
  <p:notesSz cx="6858000" cy="9144000"/>
  <p:embeddedFontLst>
    <p:embeddedFont>
      <p:font typeface="Calibri" panose="020F0502020204030204" pitchFamily="34" charset="0"/>
      <p:regular r:id="rId5"/>
      <p:bold r:id="rId6"/>
      <p:italic r:id="rId7"/>
      <p:boldItalic r:id="rId8"/>
    </p:embeddedFont>
    <p:embeddedFont>
      <p:font typeface="Lato" panose="020F0502020204030203" pitchFamily="34" charset="0"/>
      <p:regular r:id="rId9"/>
    </p:embeddedFont>
    <p:embeddedFont>
      <p:font typeface="Lato Light" panose="020F0502020204030203" pitchFamily="34" charset="0"/>
      <p:regular r:id="rId10"/>
      <p:italic r:id="rId11"/>
    </p:embeddedFont>
    <p:embeddedFont>
      <p:font typeface="Montserrat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6" d="100"/>
          <a:sy n="46" d="100"/>
        </p:scale>
        <p:origin x="540" y="-1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3.fntdata"/><Relationship Id="rId12"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heme" Target="theme/theme1.xml"/><Relationship Id="rId10"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font" Target="fonts/font5.fntdata"/><Relationship Id="rId14" Type="http://schemas.openxmlformats.org/officeDocument/2006/relationships/viewProps" Target="viewProps.xml"/></Relationships>
</file>

<file path=ppt/media/image1.png>
</file>

<file path=ppt/media/image2.pn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5501" y="-129939"/>
            <a:ext cx="9259501" cy="10565440"/>
          </a:xfrm>
          <a:custGeom>
            <a:avLst/>
            <a:gdLst/>
            <a:ahLst/>
            <a:cxnLst/>
            <a:rect l="l" t="t" r="r" b="b"/>
            <a:pathLst>
              <a:path w="9259501" h="10565440">
                <a:moveTo>
                  <a:pt x="0" y="0"/>
                </a:moveTo>
                <a:lnTo>
                  <a:pt x="9259501" y="0"/>
                </a:lnTo>
                <a:lnTo>
                  <a:pt x="9259501" y="10565440"/>
                </a:lnTo>
                <a:lnTo>
                  <a:pt x="0" y="10565440"/>
                </a:lnTo>
                <a:lnTo>
                  <a:pt x="0" y="0"/>
                </a:lnTo>
                <a:close/>
              </a:path>
            </a:pathLst>
          </a:custGeom>
          <a:blipFill>
            <a:blip r:embed="rId2">
              <a:alphaModFix amt="16000"/>
            </a:blip>
            <a:stretch>
              <a:fillRect l="-712" r="-70549"/>
            </a:stretch>
          </a:blipFill>
        </p:spPr>
      </p:sp>
      <p:grpSp>
        <p:nvGrpSpPr>
          <p:cNvPr id="3" name="Group 3"/>
          <p:cNvGrpSpPr/>
          <p:nvPr/>
        </p:nvGrpSpPr>
        <p:grpSpPr>
          <a:xfrm>
            <a:off x="9144000" y="-129939"/>
            <a:ext cx="9273939" cy="10565440"/>
            <a:chOff x="0" y="0"/>
            <a:chExt cx="2442519" cy="2782667"/>
          </a:xfrm>
        </p:grpSpPr>
        <p:sp>
          <p:nvSpPr>
            <p:cNvPr id="4" name="Freeform 4"/>
            <p:cNvSpPr/>
            <p:nvPr/>
          </p:nvSpPr>
          <p:spPr>
            <a:xfrm>
              <a:off x="0" y="0"/>
              <a:ext cx="2442519" cy="2782667"/>
            </a:xfrm>
            <a:custGeom>
              <a:avLst/>
              <a:gdLst/>
              <a:ahLst/>
              <a:cxnLst/>
              <a:rect l="l" t="t" r="r" b="b"/>
              <a:pathLst>
                <a:path w="2442519" h="2782667">
                  <a:moveTo>
                    <a:pt x="0" y="0"/>
                  </a:moveTo>
                  <a:lnTo>
                    <a:pt x="2442519" y="0"/>
                  </a:lnTo>
                  <a:lnTo>
                    <a:pt x="2442519" y="2782667"/>
                  </a:lnTo>
                  <a:lnTo>
                    <a:pt x="0" y="2782667"/>
                  </a:lnTo>
                  <a:close/>
                </a:path>
              </a:pathLst>
            </a:custGeom>
            <a:solidFill>
              <a:srgbClr val="202020"/>
            </a:solidFill>
          </p:spPr>
        </p:sp>
        <p:sp>
          <p:nvSpPr>
            <p:cNvPr id="5" name="TextBox 5"/>
            <p:cNvSpPr txBox="1"/>
            <p:nvPr/>
          </p:nvSpPr>
          <p:spPr>
            <a:xfrm>
              <a:off x="0" y="-38100"/>
              <a:ext cx="2442519" cy="282076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5944635" y="1323696"/>
            <a:ext cx="3017645" cy="7639608"/>
          </a:xfrm>
          <a:custGeom>
            <a:avLst/>
            <a:gdLst/>
            <a:ahLst/>
            <a:cxnLst/>
            <a:rect l="l" t="t" r="r" b="b"/>
            <a:pathLst>
              <a:path w="3017645" h="7639608">
                <a:moveTo>
                  <a:pt x="0" y="0"/>
                </a:moveTo>
                <a:lnTo>
                  <a:pt x="3017645" y="0"/>
                </a:lnTo>
                <a:lnTo>
                  <a:pt x="3017645" y="7639608"/>
                </a:lnTo>
                <a:lnTo>
                  <a:pt x="0" y="7639608"/>
                </a:lnTo>
                <a:lnTo>
                  <a:pt x="0" y="0"/>
                </a:lnTo>
                <a:close/>
              </a:path>
            </a:pathLst>
          </a:custGeom>
          <a:blipFill>
            <a:blip r:embed="rId3"/>
            <a:stretch>
              <a:fillRect/>
            </a:stretch>
          </a:blipFill>
        </p:spPr>
      </p:sp>
      <p:grpSp>
        <p:nvGrpSpPr>
          <p:cNvPr id="7" name="Group 7"/>
          <p:cNvGrpSpPr/>
          <p:nvPr/>
        </p:nvGrpSpPr>
        <p:grpSpPr>
          <a:xfrm>
            <a:off x="6061716" y="1323696"/>
            <a:ext cx="10515229" cy="7639608"/>
            <a:chOff x="0" y="0"/>
            <a:chExt cx="1629084" cy="1183575"/>
          </a:xfrm>
        </p:grpSpPr>
        <p:sp>
          <p:nvSpPr>
            <p:cNvPr id="8" name="Freeform 8"/>
            <p:cNvSpPr/>
            <p:nvPr/>
          </p:nvSpPr>
          <p:spPr>
            <a:xfrm flipH="1">
              <a:off x="0" y="0"/>
              <a:ext cx="1629084" cy="1183575"/>
            </a:xfrm>
            <a:custGeom>
              <a:avLst/>
              <a:gdLst/>
              <a:ahLst/>
              <a:cxnLst/>
              <a:rect l="l" t="t" r="r" b="b"/>
              <a:pathLst>
                <a:path w="1629084" h="1183575">
                  <a:moveTo>
                    <a:pt x="1629084" y="0"/>
                  </a:moveTo>
                  <a:lnTo>
                    <a:pt x="0" y="0"/>
                  </a:lnTo>
                  <a:lnTo>
                    <a:pt x="0" y="1183575"/>
                  </a:lnTo>
                  <a:lnTo>
                    <a:pt x="1629084" y="1183575"/>
                  </a:lnTo>
                  <a:close/>
                </a:path>
              </a:pathLst>
            </a:custGeom>
            <a:blipFill>
              <a:blip r:embed="rId4"/>
              <a:stretch>
                <a:fillRect t="-838" r="-10875" b="-838"/>
              </a:stretch>
            </a:blipFill>
          </p:spPr>
        </p:sp>
      </p:grpSp>
      <p:sp>
        <p:nvSpPr>
          <p:cNvPr id="9" name="TextBox 9"/>
          <p:cNvSpPr txBox="1"/>
          <p:nvPr/>
        </p:nvSpPr>
        <p:spPr>
          <a:xfrm>
            <a:off x="1583922" y="6189094"/>
            <a:ext cx="10392317" cy="2584691"/>
          </a:xfrm>
          <a:prstGeom prst="rect">
            <a:avLst/>
          </a:prstGeom>
        </p:spPr>
        <p:txBody>
          <a:bodyPr lIns="0" tIns="0" rIns="0" bIns="0" rtlCol="0" anchor="t">
            <a:spAutoFit/>
          </a:bodyPr>
          <a:lstStyle/>
          <a:p>
            <a:pPr algn="l">
              <a:lnSpc>
                <a:spcPts val="4733"/>
              </a:lnSpc>
            </a:pPr>
            <a:r>
              <a:rPr lang="en-US" sz="3381" b="1" spc="189">
                <a:solidFill>
                  <a:srgbClr val="000000"/>
                </a:solidFill>
                <a:latin typeface="Montserrat Bold"/>
                <a:ea typeface="Montserrat Bold"/>
                <a:cs typeface="Montserrat Bold"/>
                <a:sym typeface="Montserrat Bold"/>
              </a:rPr>
              <a:t>COMMUNITY-BASED URBAN GARDENING MANAGEMENT SYSTEM</a:t>
            </a:r>
          </a:p>
          <a:p>
            <a:pPr algn="l">
              <a:lnSpc>
                <a:spcPts val="11664"/>
              </a:lnSpc>
            </a:pPr>
            <a:endParaRPr lang="en-US" sz="3381" b="1" spc="189">
              <a:solidFill>
                <a:srgbClr val="000000"/>
              </a:solidFill>
              <a:latin typeface="Montserrat Bold"/>
              <a:ea typeface="Montserrat Bold"/>
              <a:cs typeface="Montserrat Bold"/>
              <a:sym typeface="Montserrat Bold"/>
            </a:endParaRPr>
          </a:p>
        </p:txBody>
      </p:sp>
      <p:sp>
        <p:nvSpPr>
          <p:cNvPr id="10" name="TextBox 10"/>
          <p:cNvSpPr txBox="1"/>
          <p:nvPr/>
        </p:nvSpPr>
        <p:spPr>
          <a:xfrm>
            <a:off x="1687002" y="7617227"/>
            <a:ext cx="6171164" cy="473575"/>
          </a:xfrm>
          <a:prstGeom prst="rect">
            <a:avLst/>
          </a:prstGeom>
        </p:spPr>
        <p:txBody>
          <a:bodyPr lIns="0" tIns="0" rIns="0" bIns="0" rtlCol="0" anchor="t">
            <a:spAutoFit/>
          </a:bodyPr>
          <a:lstStyle/>
          <a:p>
            <a:pPr algn="l">
              <a:lnSpc>
                <a:spcPts val="3822"/>
              </a:lnSpc>
            </a:pPr>
            <a:r>
              <a:rPr lang="en-US" sz="2730" spc="685">
                <a:solidFill>
                  <a:srgbClr val="000000"/>
                </a:solidFill>
                <a:latin typeface="Lato"/>
                <a:ea typeface="Lato"/>
                <a:cs typeface="Lato"/>
                <a:sym typeface="Lato"/>
              </a:rPr>
              <a:t>PL/SQL  PROJECT </a:t>
            </a:r>
          </a:p>
        </p:txBody>
      </p:sp>
      <p:sp>
        <p:nvSpPr>
          <p:cNvPr id="11" name="TextBox 11"/>
          <p:cNvSpPr txBox="1"/>
          <p:nvPr/>
        </p:nvSpPr>
        <p:spPr>
          <a:xfrm>
            <a:off x="6061716" y="464562"/>
            <a:ext cx="3082284" cy="564138"/>
          </a:xfrm>
          <a:prstGeom prst="rect">
            <a:avLst/>
          </a:prstGeom>
        </p:spPr>
        <p:txBody>
          <a:bodyPr lIns="0" tIns="0" rIns="0" bIns="0" rtlCol="0" anchor="t">
            <a:spAutoFit/>
          </a:bodyPr>
          <a:lstStyle/>
          <a:p>
            <a:pPr algn="l">
              <a:lnSpc>
                <a:spcPts val="4605"/>
              </a:lnSpc>
            </a:pPr>
            <a:r>
              <a:rPr lang="en-US" sz="3289">
                <a:solidFill>
                  <a:srgbClr val="000000"/>
                </a:solidFill>
                <a:latin typeface="Lato Light"/>
                <a:ea typeface="Lato Light"/>
                <a:cs typeface="Lato Light"/>
                <a:sym typeface="Lato Light"/>
              </a:rPr>
              <a:t>26254</a:t>
            </a:r>
          </a:p>
        </p:txBody>
      </p:sp>
      <p:sp>
        <p:nvSpPr>
          <p:cNvPr id="12" name="TextBox 12"/>
          <p:cNvSpPr txBox="1"/>
          <p:nvPr/>
        </p:nvSpPr>
        <p:spPr>
          <a:xfrm>
            <a:off x="12750385" y="9476400"/>
            <a:ext cx="3826560" cy="356907"/>
          </a:xfrm>
          <a:prstGeom prst="rect">
            <a:avLst/>
          </a:prstGeom>
        </p:spPr>
        <p:txBody>
          <a:bodyPr lIns="0" tIns="0" rIns="0" bIns="0" rtlCol="0" anchor="t">
            <a:spAutoFit/>
          </a:bodyPr>
          <a:lstStyle/>
          <a:p>
            <a:pPr algn="r">
              <a:lnSpc>
                <a:spcPts val="2902"/>
              </a:lnSpc>
            </a:pPr>
            <a:r>
              <a:rPr lang="en-US" sz="2073">
                <a:solidFill>
                  <a:srgbClr val="FFFFFF"/>
                </a:solidFill>
                <a:latin typeface="Lato"/>
                <a:ea typeface="Lato"/>
                <a:cs typeface="Lato"/>
                <a:sym typeface="Lato"/>
              </a:rPr>
              <a:t>AGAKIZA Alive Sacree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143177"/>
            <a:ext cx="16230600" cy="10573354"/>
            <a:chOff x="0" y="0"/>
            <a:chExt cx="2514545" cy="1638089"/>
          </a:xfrm>
        </p:grpSpPr>
        <p:sp>
          <p:nvSpPr>
            <p:cNvPr id="3" name="Freeform 3"/>
            <p:cNvSpPr/>
            <p:nvPr/>
          </p:nvSpPr>
          <p:spPr>
            <a:xfrm flipH="1">
              <a:off x="0" y="0"/>
              <a:ext cx="2514545" cy="1638089"/>
            </a:xfrm>
            <a:custGeom>
              <a:avLst/>
              <a:gdLst/>
              <a:ahLst/>
              <a:cxnLst/>
              <a:rect l="l" t="t" r="r" b="b"/>
              <a:pathLst>
                <a:path w="2514545" h="1638089">
                  <a:moveTo>
                    <a:pt x="2512160" y="0"/>
                  </a:moveTo>
                  <a:lnTo>
                    <a:pt x="2385" y="0"/>
                  </a:lnTo>
                  <a:cubicBezTo>
                    <a:pt x="1752" y="0"/>
                    <a:pt x="1146" y="251"/>
                    <a:pt x="699" y="699"/>
                  </a:cubicBezTo>
                  <a:cubicBezTo>
                    <a:pt x="251" y="1146"/>
                    <a:pt x="0" y="1752"/>
                    <a:pt x="0" y="2385"/>
                  </a:cubicBezTo>
                  <a:lnTo>
                    <a:pt x="0" y="1635704"/>
                  </a:lnTo>
                  <a:cubicBezTo>
                    <a:pt x="0" y="1637021"/>
                    <a:pt x="1068" y="1638089"/>
                    <a:pt x="2385" y="1638089"/>
                  </a:cubicBezTo>
                  <a:lnTo>
                    <a:pt x="2512160" y="1638089"/>
                  </a:lnTo>
                  <a:cubicBezTo>
                    <a:pt x="2513477" y="1638089"/>
                    <a:pt x="2514545" y="1637021"/>
                    <a:pt x="2514545" y="1635704"/>
                  </a:cubicBezTo>
                  <a:lnTo>
                    <a:pt x="2514545" y="2385"/>
                  </a:lnTo>
                  <a:cubicBezTo>
                    <a:pt x="2514545" y="1068"/>
                    <a:pt x="2513477" y="0"/>
                    <a:pt x="2512160" y="0"/>
                  </a:cubicBezTo>
                  <a:close/>
                </a:path>
              </a:pathLst>
            </a:custGeom>
            <a:blipFill>
              <a:blip r:embed="rId2"/>
              <a:stretch>
                <a:fillRect t="-1136" b="-1136"/>
              </a:stretch>
            </a:blipFill>
          </p:spPr>
        </p:sp>
      </p:grpSp>
      <p:grpSp>
        <p:nvGrpSpPr>
          <p:cNvPr id="4" name="Group 4"/>
          <p:cNvGrpSpPr/>
          <p:nvPr/>
        </p:nvGrpSpPr>
        <p:grpSpPr>
          <a:xfrm>
            <a:off x="11376968" y="1705905"/>
            <a:ext cx="7054209" cy="2059145"/>
            <a:chOff x="0" y="0"/>
            <a:chExt cx="1857899" cy="542326"/>
          </a:xfrm>
        </p:grpSpPr>
        <p:sp>
          <p:nvSpPr>
            <p:cNvPr id="5" name="Freeform 5"/>
            <p:cNvSpPr/>
            <p:nvPr/>
          </p:nvSpPr>
          <p:spPr>
            <a:xfrm>
              <a:off x="0" y="0"/>
              <a:ext cx="1857899" cy="542326"/>
            </a:xfrm>
            <a:custGeom>
              <a:avLst/>
              <a:gdLst/>
              <a:ahLst/>
              <a:cxnLst/>
              <a:rect l="l" t="t" r="r" b="b"/>
              <a:pathLst>
                <a:path w="1857899" h="542326">
                  <a:moveTo>
                    <a:pt x="5487" y="0"/>
                  </a:moveTo>
                  <a:lnTo>
                    <a:pt x="1852411" y="0"/>
                  </a:lnTo>
                  <a:cubicBezTo>
                    <a:pt x="1855442" y="0"/>
                    <a:pt x="1857899" y="2457"/>
                    <a:pt x="1857899" y="5487"/>
                  </a:cubicBezTo>
                  <a:lnTo>
                    <a:pt x="1857899" y="536839"/>
                  </a:lnTo>
                  <a:cubicBezTo>
                    <a:pt x="1857899" y="539869"/>
                    <a:pt x="1855442" y="542326"/>
                    <a:pt x="1852411" y="542326"/>
                  </a:cubicBezTo>
                  <a:lnTo>
                    <a:pt x="5487" y="542326"/>
                  </a:lnTo>
                  <a:cubicBezTo>
                    <a:pt x="2457" y="542326"/>
                    <a:pt x="0" y="539869"/>
                    <a:pt x="0" y="536839"/>
                  </a:cubicBezTo>
                  <a:lnTo>
                    <a:pt x="0" y="5487"/>
                  </a:lnTo>
                  <a:cubicBezTo>
                    <a:pt x="0" y="2457"/>
                    <a:pt x="2457" y="0"/>
                    <a:pt x="5487" y="0"/>
                  </a:cubicBezTo>
                  <a:close/>
                </a:path>
              </a:pathLst>
            </a:custGeom>
            <a:solidFill>
              <a:srgbClr val="202020"/>
            </a:solidFill>
          </p:spPr>
        </p:sp>
        <p:sp>
          <p:nvSpPr>
            <p:cNvPr id="6" name="TextBox 6"/>
            <p:cNvSpPr txBox="1"/>
            <p:nvPr/>
          </p:nvSpPr>
          <p:spPr>
            <a:xfrm>
              <a:off x="0" y="-38100"/>
              <a:ext cx="1857899" cy="580426"/>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122723" y="6557987"/>
            <a:ext cx="13314631" cy="2059145"/>
            <a:chOff x="0" y="0"/>
            <a:chExt cx="3506734" cy="542326"/>
          </a:xfrm>
        </p:grpSpPr>
        <p:sp>
          <p:nvSpPr>
            <p:cNvPr id="8" name="Freeform 8"/>
            <p:cNvSpPr/>
            <p:nvPr/>
          </p:nvSpPr>
          <p:spPr>
            <a:xfrm>
              <a:off x="0" y="0"/>
              <a:ext cx="3506734" cy="542326"/>
            </a:xfrm>
            <a:custGeom>
              <a:avLst/>
              <a:gdLst/>
              <a:ahLst/>
              <a:cxnLst/>
              <a:rect l="l" t="t" r="r" b="b"/>
              <a:pathLst>
                <a:path w="3506734" h="542326">
                  <a:moveTo>
                    <a:pt x="2907" y="0"/>
                  </a:moveTo>
                  <a:lnTo>
                    <a:pt x="3503827" y="0"/>
                  </a:lnTo>
                  <a:cubicBezTo>
                    <a:pt x="3505433" y="0"/>
                    <a:pt x="3506734" y="1302"/>
                    <a:pt x="3506734" y="2907"/>
                  </a:cubicBezTo>
                  <a:lnTo>
                    <a:pt x="3506734" y="539419"/>
                  </a:lnTo>
                  <a:cubicBezTo>
                    <a:pt x="3506734" y="540190"/>
                    <a:pt x="3506428" y="540929"/>
                    <a:pt x="3505883" y="541475"/>
                  </a:cubicBezTo>
                  <a:cubicBezTo>
                    <a:pt x="3505337" y="542020"/>
                    <a:pt x="3504598" y="542326"/>
                    <a:pt x="3503827" y="542326"/>
                  </a:cubicBezTo>
                  <a:lnTo>
                    <a:pt x="2907" y="542326"/>
                  </a:lnTo>
                  <a:cubicBezTo>
                    <a:pt x="2136" y="542326"/>
                    <a:pt x="1397" y="542020"/>
                    <a:pt x="852" y="541475"/>
                  </a:cubicBezTo>
                  <a:cubicBezTo>
                    <a:pt x="306" y="540929"/>
                    <a:pt x="0" y="540190"/>
                    <a:pt x="0" y="539419"/>
                  </a:cubicBezTo>
                  <a:lnTo>
                    <a:pt x="0" y="2907"/>
                  </a:lnTo>
                  <a:cubicBezTo>
                    <a:pt x="0" y="2136"/>
                    <a:pt x="306" y="1397"/>
                    <a:pt x="852" y="852"/>
                  </a:cubicBezTo>
                  <a:cubicBezTo>
                    <a:pt x="1397" y="306"/>
                    <a:pt x="2136" y="0"/>
                    <a:pt x="2907" y="0"/>
                  </a:cubicBezTo>
                  <a:close/>
                </a:path>
              </a:pathLst>
            </a:custGeom>
            <a:solidFill>
              <a:srgbClr val="202020"/>
            </a:solidFill>
          </p:spPr>
        </p:sp>
        <p:sp>
          <p:nvSpPr>
            <p:cNvPr id="9" name="TextBox 9"/>
            <p:cNvSpPr txBox="1"/>
            <p:nvPr/>
          </p:nvSpPr>
          <p:spPr>
            <a:xfrm>
              <a:off x="0" y="-38100"/>
              <a:ext cx="3506734" cy="580426"/>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7349683" y="9345065"/>
            <a:ext cx="423967" cy="449940"/>
            <a:chOff x="0" y="0"/>
            <a:chExt cx="205716" cy="218319"/>
          </a:xfrm>
        </p:grpSpPr>
        <p:sp>
          <p:nvSpPr>
            <p:cNvPr id="11" name="Freeform 11"/>
            <p:cNvSpPr/>
            <p:nvPr/>
          </p:nvSpPr>
          <p:spPr>
            <a:xfrm>
              <a:off x="0" y="0"/>
              <a:ext cx="205716" cy="218319"/>
            </a:xfrm>
            <a:custGeom>
              <a:avLst/>
              <a:gdLst/>
              <a:ahLst/>
              <a:cxnLst/>
              <a:rect l="l" t="t" r="r" b="b"/>
              <a:pathLst>
                <a:path w="205716" h="218319">
                  <a:moveTo>
                    <a:pt x="0" y="0"/>
                  </a:moveTo>
                  <a:lnTo>
                    <a:pt x="205716" y="0"/>
                  </a:lnTo>
                  <a:lnTo>
                    <a:pt x="205716" y="218319"/>
                  </a:lnTo>
                  <a:lnTo>
                    <a:pt x="0" y="218319"/>
                  </a:lnTo>
                  <a:close/>
                </a:path>
              </a:pathLst>
            </a:custGeom>
            <a:solidFill>
              <a:srgbClr val="000000">
                <a:alpha val="0"/>
              </a:srgbClr>
            </a:solidFill>
          </p:spPr>
        </p:sp>
        <p:sp>
          <p:nvSpPr>
            <p:cNvPr id="12" name="TextBox 12"/>
            <p:cNvSpPr txBox="1"/>
            <p:nvPr/>
          </p:nvSpPr>
          <p:spPr>
            <a:xfrm>
              <a:off x="0" y="-38100"/>
              <a:ext cx="205716" cy="256419"/>
            </a:xfrm>
            <a:prstGeom prst="rect">
              <a:avLst/>
            </a:prstGeom>
          </p:spPr>
          <p:txBody>
            <a:bodyPr lIns="50800" tIns="50800" rIns="50800" bIns="50800" rtlCol="0" anchor="ctr"/>
            <a:lstStyle/>
            <a:p>
              <a:pPr algn="ctr">
                <a:lnSpc>
                  <a:spcPts val="2100"/>
                </a:lnSpc>
              </a:pPr>
              <a:r>
                <a:rPr lang="en-US" sz="1500">
                  <a:solidFill>
                    <a:srgbClr val="000000"/>
                  </a:solidFill>
                  <a:latin typeface="Lato"/>
                  <a:ea typeface="Lato"/>
                  <a:cs typeface="Lato"/>
                  <a:sym typeface="Lato"/>
                </a:rPr>
                <a:t>2</a:t>
              </a:r>
            </a:p>
          </p:txBody>
        </p:sp>
      </p:grpSp>
      <p:sp>
        <p:nvSpPr>
          <p:cNvPr id="13" name="TextBox 13"/>
          <p:cNvSpPr txBox="1"/>
          <p:nvPr/>
        </p:nvSpPr>
        <p:spPr>
          <a:xfrm>
            <a:off x="1682007" y="6730467"/>
            <a:ext cx="10220267" cy="1036666"/>
          </a:xfrm>
          <a:prstGeom prst="rect">
            <a:avLst/>
          </a:prstGeom>
        </p:spPr>
        <p:txBody>
          <a:bodyPr lIns="0" tIns="0" rIns="0" bIns="0" rtlCol="0" anchor="t">
            <a:spAutoFit/>
          </a:bodyPr>
          <a:lstStyle/>
          <a:p>
            <a:pPr algn="l">
              <a:lnSpc>
                <a:spcPts val="8485"/>
              </a:lnSpc>
            </a:pPr>
            <a:r>
              <a:rPr lang="en-US" sz="6061" b="1" spc="557">
                <a:solidFill>
                  <a:srgbClr val="FFFFFF"/>
                </a:solidFill>
                <a:latin typeface="Montserrat Bold"/>
                <a:ea typeface="Montserrat Bold"/>
                <a:cs typeface="Montserrat Bold"/>
                <a:sym typeface="Montserrat Bold"/>
              </a:rPr>
              <a:t>PROJECT PROPOSAL</a:t>
            </a:r>
          </a:p>
        </p:txBody>
      </p:sp>
      <p:sp>
        <p:nvSpPr>
          <p:cNvPr id="14" name="TextBox 14"/>
          <p:cNvSpPr txBox="1"/>
          <p:nvPr/>
        </p:nvSpPr>
        <p:spPr>
          <a:xfrm>
            <a:off x="11807200" y="2359310"/>
            <a:ext cx="5966450" cy="349948"/>
          </a:xfrm>
          <a:prstGeom prst="rect">
            <a:avLst/>
          </a:prstGeom>
        </p:spPr>
        <p:txBody>
          <a:bodyPr lIns="0" tIns="0" rIns="0" bIns="0" rtlCol="0" anchor="t">
            <a:spAutoFit/>
          </a:bodyPr>
          <a:lstStyle/>
          <a:p>
            <a:pPr algn="l">
              <a:lnSpc>
                <a:spcPts val="2894"/>
              </a:lnSpc>
            </a:pPr>
            <a:r>
              <a:rPr lang="en-US" sz="2067" spc="519">
                <a:solidFill>
                  <a:srgbClr val="FFFFFF"/>
                </a:solidFill>
                <a:latin typeface="Lato"/>
                <a:ea typeface="Lato"/>
                <a:cs typeface="Lato"/>
                <a:sym typeface="Lato"/>
              </a:rPr>
              <a:t>PROJECT DESCRIPTION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05984" y="1069451"/>
            <a:ext cx="16655683" cy="7747840"/>
            <a:chOff x="0" y="0"/>
            <a:chExt cx="5010860" cy="2330936"/>
          </a:xfrm>
        </p:grpSpPr>
        <p:sp>
          <p:nvSpPr>
            <p:cNvPr id="3" name="Freeform 3"/>
            <p:cNvSpPr/>
            <p:nvPr/>
          </p:nvSpPr>
          <p:spPr>
            <a:xfrm>
              <a:off x="0" y="0"/>
              <a:ext cx="5010860" cy="2330936"/>
            </a:xfrm>
            <a:custGeom>
              <a:avLst/>
              <a:gdLst/>
              <a:ahLst/>
              <a:cxnLst/>
              <a:rect l="l" t="t" r="r" b="b"/>
              <a:pathLst>
                <a:path w="5010860" h="2330936">
                  <a:moveTo>
                    <a:pt x="0" y="0"/>
                  </a:moveTo>
                  <a:lnTo>
                    <a:pt x="5010860" y="0"/>
                  </a:lnTo>
                  <a:lnTo>
                    <a:pt x="5010860" y="2330936"/>
                  </a:lnTo>
                  <a:lnTo>
                    <a:pt x="0" y="2330936"/>
                  </a:lnTo>
                  <a:close/>
                </a:path>
              </a:pathLst>
            </a:custGeom>
            <a:solidFill>
              <a:srgbClr val="F4F3F3"/>
            </a:solidFill>
          </p:spPr>
        </p:sp>
        <p:sp>
          <p:nvSpPr>
            <p:cNvPr id="4" name="TextBox 4"/>
            <p:cNvSpPr txBox="1"/>
            <p:nvPr/>
          </p:nvSpPr>
          <p:spPr>
            <a:xfrm>
              <a:off x="0" y="-38100"/>
              <a:ext cx="5010860" cy="2369036"/>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7349683" y="9345065"/>
            <a:ext cx="423967" cy="449940"/>
            <a:chOff x="0" y="0"/>
            <a:chExt cx="205716" cy="218319"/>
          </a:xfrm>
        </p:grpSpPr>
        <p:sp>
          <p:nvSpPr>
            <p:cNvPr id="6" name="Freeform 6"/>
            <p:cNvSpPr/>
            <p:nvPr/>
          </p:nvSpPr>
          <p:spPr>
            <a:xfrm>
              <a:off x="0" y="0"/>
              <a:ext cx="205716" cy="218319"/>
            </a:xfrm>
            <a:custGeom>
              <a:avLst/>
              <a:gdLst/>
              <a:ahLst/>
              <a:cxnLst/>
              <a:rect l="l" t="t" r="r" b="b"/>
              <a:pathLst>
                <a:path w="205716" h="218319">
                  <a:moveTo>
                    <a:pt x="0" y="0"/>
                  </a:moveTo>
                  <a:lnTo>
                    <a:pt x="205716" y="0"/>
                  </a:lnTo>
                  <a:lnTo>
                    <a:pt x="205716" y="218319"/>
                  </a:lnTo>
                  <a:lnTo>
                    <a:pt x="0" y="218319"/>
                  </a:lnTo>
                  <a:close/>
                </a:path>
              </a:pathLst>
            </a:custGeom>
            <a:solidFill>
              <a:srgbClr val="000000">
                <a:alpha val="0"/>
              </a:srgbClr>
            </a:solidFill>
          </p:spPr>
        </p:sp>
        <p:sp>
          <p:nvSpPr>
            <p:cNvPr id="7" name="TextBox 7"/>
            <p:cNvSpPr txBox="1"/>
            <p:nvPr/>
          </p:nvSpPr>
          <p:spPr>
            <a:xfrm>
              <a:off x="0" y="-38100"/>
              <a:ext cx="205716" cy="256419"/>
            </a:xfrm>
            <a:prstGeom prst="rect">
              <a:avLst/>
            </a:prstGeom>
          </p:spPr>
          <p:txBody>
            <a:bodyPr lIns="50800" tIns="50800" rIns="50800" bIns="50800" rtlCol="0" anchor="ctr"/>
            <a:lstStyle/>
            <a:p>
              <a:pPr algn="ctr">
                <a:lnSpc>
                  <a:spcPts val="2100"/>
                </a:lnSpc>
              </a:pPr>
              <a:r>
                <a:rPr lang="en-US" sz="1500">
                  <a:solidFill>
                    <a:srgbClr val="000000"/>
                  </a:solidFill>
                  <a:latin typeface="Lato"/>
                  <a:ea typeface="Lato"/>
                  <a:cs typeface="Lato"/>
                  <a:sym typeface="Lato"/>
                </a:rPr>
                <a:t>3</a:t>
              </a:r>
            </a:p>
          </p:txBody>
        </p:sp>
      </p:grpSp>
      <p:sp>
        <p:nvSpPr>
          <p:cNvPr id="8" name="TextBox 8"/>
          <p:cNvSpPr txBox="1"/>
          <p:nvPr/>
        </p:nvSpPr>
        <p:spPr>
          <a:xfrm>
            <a:off x="1066800" y="1069451"/>
            <a:ext cx="16282883" cy="7887737"/>
          </a:xfrm>
          <a:prstGeom prst="rect">
            <a:avLst/>
          </a:prstGeom>
        </p:spPr>
        <p:txBody>
          <a:bodyPr wrap="square" lIns="0" tIns="0" rIns="0" bIns="0" rtlCol="0" anchor="t">
            <a:spAutoFit/>
          </a:bodyPr>
          <a:lstStyle/>
          <a:p>
            <a:pPr algn="l">
              <a:lnSpc>
                <a:spcPts val="1365"/>
              </a:lnSpc>
              <a:spcBef>
                <a:spcPct val="0"/>
              </a:spcBef>
            </a:pPr>
            <a:r>
              <a:rPr lang="en-US" sz="975" b="1" dirty="0">
                <a:solidFill>
                  <a:srgbClr val="000000"/>
                </a:solidFill>
                <a:latin typeface="Hervetica"/>
                <a:ea typeface="Lato Bold"/>
                <a:cs typeface="Lato Bold"/>
                <a:sym typeface="Lato Bold"/>
              </a:rPr>
              <a:t>1</a:t>
            </a:r>
            <a:r>
              <a:rPr lang="en-US" sz="975" b="1" u="sng" dirty="0">
                <a:solidFill>
                  <a:srgbClr val="1CA41D"/>
                </a:solidFill>
                <a:latin typeface="Hervetica"/>
                <a:ea typeface="Lato Bold"/>
                <a:cs typeface="Lato Bold"/>
                <a:sym typeface="Lato Bold"/>
              </a:rPr>
              <a:t>. Problem Definition</a:t>
            </a:r>
          </a:p>
          <a:p>
            <a:pPr algn="l">
              <a:lnSpc>
                <a:spcPts val="1365"/>
              </a:lnSpc>
              <a:spcBef>
                <a:spcPct val="0"/>
              </a:spcBef>
            </a:pPr>
            <a:r>
              <a:rPr lang="en-US" sz="975" b="1" dirty="0">
                <a:solidFill>
                  <a:srgbClr val="000000"/>
                </a:solidFill>
                <a:latin typeface="Hervetica"/>
                <a:ea typeface="Lato Bold"/>
                <a:cs typeface="Lato Bold"/>
                <a:sym typeface="Lato Bold"/>
              </a:rPr>
              <a:t>Urban areas often face issues related to food deserts, limited green spaces, and a lack of community engagement in sustainable practices. Many urban communities have the potential for community gardens but lack an organized system to manage these</a:t>
            </a:r>
          </a:p>
          <a:p>
            <a:pPr algn="l">
              <a:lnSpc>
                <a:spcPts val="1365"/>
              </a:lnSpc>
              <a:spcBef>
                <a:spcPct val="0"/>
              </a:spcBef>
            </a:pPr>
            <a:r>
              <a:rPr lang="en-US" sz="975" b="1" dirty="0">
                <a:solidFill>
                  <a:srgbClr val="000000"/>
                </a:solidFill>
                <a:latin typeface="Hervetica"/>
                <a:ea typeface="Lato Bold"/>
                <a:cs typeface="Lato Bold"/>
                <a:sym typeface="Lato Bold"/>
              </a:rPr>
              <a:t> spaces effectively, coordinate volunteers, and track garden outputs.</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2.</a:t>
            </a:r>
            <a:r>
              <a:rPr lang="en-US" sz="975" b="1" u="sng" dirty="0">
                <a:solidFill>
                  <a:srgbClr val="1CA41D"/>
                </a:solidFill>
                <a:latin typeface="Hervetica"/>
                <a:ea typeface="Lato Bold"/>
                <a:cs typeface="Lato Bold"/>
                <a:sym typeface="Lato Bold"/>
              </a:rPr>
              <a:t> Context</a:t>
            </a:r>
          </a:p>
          <a:p>
            <a:pPr algn="l">
              <a:lnSpc>
                <a:spcPts val="1365"/>
              </a:lnSpc>
              <a:spcBef>
                <a:spcPct val="0"/>
              </a:spcBef>
            </a:pPr>
            <a:r>
              <a:rPr lang="en-US" sz="975" b="1" dirty="0">
                <a:solidFill>
                  <a:srgbClr val="000000"/>
                </a:solidFill>
                <a:latin typeface="Hervetica"/>
                <a:ea typeface="Lato Bold"/>
                <a:cs typeface="Lato Bold"/>
                <a:sym typeface="Lato Bold"/>
              </a:rPr>
              <a:t>The system will be used by community organizations, local governments, and residents in urban </a:t>
            </a:r>
            <a:r>
              <a:rPr lang="en-US" sz="975" b="1" dirty="0" err="1">
                <a:solidFill>
                  <a:srgbClr val="000000"/>
                </a:solidFill>
                <a:latin typeface="Hervetica"/>
                <a:ea typeface="Lato Bold"/>
                <a:cs typeface="Lato Bold"/>
                <a:sym typeface="Lato Bold"/>
              </a:rPr>
              <a:t>neighbourhoods</a:t>
            </a:r>
            <a:r>
              <a:rPr lang="en-US" sz="975" b="1" dirty="0">
                <a:solidFill>
                  <a:srgbClr val="000000"/>
                </a:solidFill>
                <a:latin typeface="Hervetica"/>
                <a:ea typeface="Lato Bold"/>
                <a:cs typeface="Lato Bold"/>
                <a:sym typeface="Lato Bold"/>
              </a:rPr>
              <a:t> looking to establish and manage community gardens. It will facilitate the organization of gardening activities, promote volunteer participation, </a:t>
            </a:r>
          </a:p>
          <a:p>
            <a:pPr algn="l">
              <a:lnSpc>
                <a:spcPts val="1365"/>
              </a:lnSpc>
              <a:spcBef>
                <a:spcPct val="0"/>
              </a:spcBef>
            </a:pPr>
            <a:r>
              <a:rPr lang="en-US" sz="975" b="1" dirty="0">
                <a:solidFill>
                  <a:srgbClr val="000000"/>
                </a:solidFill>
                <a:latin typeface="Hervetica"/>
                <a:ea typeface="Lato Bold"/>
                <a:cs typeface="Lato Bold"/>
                <a:sym typeface="Lato Bold"/>
              </a:rPr>
              <a:t>and track the yield of produce grown.</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3. </a:t>
            </a:r>
            <a:r>
              <a:rPr lang="en-US" sz="975" b="1" u="sng" dirty="0">
                <a:solidFill>
                  <a:srgbClr val="1CA41D"/>
                </a:solidFill>
                <a:latin typeface="Hervetica"/>
                <a:ea typeface="Lato Bold"/>
                <a:cs typeface="Lato Bold"/>
                <a:sym typeface="Lato Bold"/>
              </a:rPr>
              <a:t>Target Users</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Community Organizers:</a:t>
            </a:r>
            <a:r>
              <a:rPr lang="en-US" sz="975" b="1" dirty="0">
                <a:solidFill>
                  <a:srgbClr val="000000"/>
                </a:solidFill>
                <a:latin typeface="Hervetica"/>
                <a:ea typeface="Lato Bold"/>
                <a:cs typeface="Lato Bold"/>
                <a:sym typeface="Lato Bold"/>
              </a:rPr>
              <a:t> Individuals or groups managing the gardens and coordinating activities.</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Volunteers: </a:t>
            </a:r>
            <a:r>
              <a:rPr lang="en-US" sz="975" b="1" dirty="0">
                <a:solidFill>
                  <a:srgbClr val="000000"/>
                </a:solidFill>
                <a:latin typeface="Hervetica"/>
                <a:ea typeface="Lato Bold"/>
                <a:cs typeface="Lato Bold"/>
                <a:sym typeface="Lato Bold"/>
              </a:rPr>
              <a:t>Community members who participate in gardening and maintenance.</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Local Residents</a:t>
            </a:r>
            <a:r>
              <a:rPr lang="en-US" sz="975" b="1" dirty="0">
                <a:solidFill>
                  <a:srgbClr val="000000"/>
                </a:solidFill>
                <a:latin typeface="Hervetica"/>
                <a:ea typeface="Lato Bold"/>
                <a:cs typeface="Lato Bold"/>
                <a:sym typeface="Lato Bold"/>
              </a:rPr>
              <a:t>: Individuals interested in accessing fresh produce and participating in community initiatives.</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Local Governments:</a:t>
            </a:r>
            <a:r>
              <a:rPr lang="en-US" sz="975" b="1" dirty="0">
                <a:solidFill>
                  <a:srgbClr val="000000"/>
                </a:solidFill>
                <a:latin typeface="Hervetica"/>
                <a:ea typeface="Lato Bold"/>
                <a:cs typeface="Lato Bold"/>
                <a:sym typeface="Lato Bold"/>
              </a:rPr>
              <a:t> Authorities looking to promote sustainability and community well-being</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4. </a:t>
            </a:r>
            <a:r>
              <a:rPr lang="en-US" sz="975" b="1" u="sng" dirty="0">
                <a:solidFill>
                  <a:srgbClr val="1CA41D"/>
                </a:solidFill>
                <a:latin typeface="Hervetica"/>
                <a:ea typeface="Lato Bold"/>
                <a:cs typeface="Lato Bold"/>
                <a:sym typeface="Lato Bold"/>
              </a:rPr>
              <a:t>Project Goals</a:t>
            </a:r>
          </a:p>
          <a:p>
            <a:pPr marL="171450" indent="-171450" algn="just">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Streamline Garden Management:</a:t>
            </a:r>
            <a:r>
              <a:rPr lang="en-US" sz="975" b="1" dirty="0">
                <a:solidFill>
                  <a:srgbClr val="000000"/>
                </a:solidFill>
                <a:latin typeface="Hervetica"/>
                <a:ea typeface="Lato Bold"/>
                <a:cs typeface="Lato Bold"/>
                <a:sym typeface="Lato Bold"/>
              </a:rPr>
              <a:t> Provide tools for planning, planting schedules, and maintenance activities.</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Encourage Community Engagement:</a:t>
            </a:r>
            <a:r>
              <a:rPr lang="en-US" sz="975" b="1" dirty="0">
                <a:solidFill>
                  <a:srgbClr val="000000"/>
                </a:solidFill>
                <a:latin typeface="Hervetica"/>
                <a:ea typeface="Lato Bold"/>
                <a:cs typeface="Lato Bold"/>
                <a:sym typeface="Lato Bold"/>
              </a:rPr>
              <a:t> Create a platform for residents to sign up for volunteering, share gardening tips, and connect with each other.</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Track Garden Outputs: </a:t>
            </a:r>
            <a:r>
              <a:rPr lang="en-US" sz="975" b="1" dirty="0">
                <a:solidFill>
                  <a:srgbClr val="000000"/>
                </a:solidFill>
                <a:latin typeface="Hervetica"/>
                <a:ea typeface="Lato Bold"/>
                <a:cs typeface="Lato Bold"/>
                <a:sym typeface="Lato Bold"/>
              </a:rPr>
              <a:t>Monitor the growth and yield of various plants to assess the impact of community gardens on food availability.</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Promote Sustainability:</a:t>
            </a:r>
            <a:r>
              <a:rPr lang="en-US" sz="975" b="1" dirty="0">
                <a:solidFill>
                  <a:srgbClr val="000000"/>
                </a:solidFill>
                <a:latin typeface="Hervetica"/>
                <a:ea typeface="Lato Bold"/>
                <a:cs typeface="Lato Bold"/>
                <a:sym typeface="Lato Bold"/>
              </a:rPr>
              <a:t> Educate users on sustainable gardening practices and their benefits.</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5.</a:t>
            </a:r>
            <a:r>
              <a:rPr lang="en-US" sz="975" b="1" u="sng" dirty="0">
                <a:solidFill>
                  <a:srgbClr val="1CA41D"/>
                </a:solidFill>
                <a:latin typeface="Hervetica"/>
                <a:ea typeface="Lato Bold"/>
                <a:cs typeface="Lato Bold"/>
                <a:sym typeface="Lato Bold"/>
              </a:rPr>
              <a:t> Main Entities in the Database</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Gardens:</a:t>
            </a:r>
            <a:r>
              <a:rPr lang="en-US" sz="975" b="1" dirty="0">
                <a:solidFill>
                  <a:srgbClr val="000000"/>
                </a:solidFill>
                <a:latin typeface="Hervetica"/>
                <a:ea typeface="Lato Bold"/>
                <a:cs typeface="Lato Bold"/>
                <a:sym typeface="Lato Bold"/>
              </a:rPr>
              <a:t> Information about each community garden, including location, size, and types of plants grown.</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Volunteers:</a:t>
            </a:r>
            <a:r>
              <a:rPr lang="en-US" sz="975" b="1" dirty="0">
                <a:solidFill>
                  <a:srgbClr val="000000"/>
                </a:solidFill>
                <a:latin typeface="Hervetica"/>
                <a:ea typeface="Lato Bold"/>
                <a:cs typeface="Lato Bold"/>
                <a:sym typeface="Lato Bold"/>
              </a:rPr>
              <a:t> Data on community members who participate, including contact information and volunteer history.</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Plant Varieties:</a:t>
            </a:r>
            <a:r>
              <a:rPr lang="en-US" sz="975" b="1" dirty="0">
                <a:solidFill>
                  <a:srgbClr val="000000"/>
                </a:solidFill>
                <a:latin typeface="Hervetica"/>
                <a:ea typeface="Lato Bold"/>
                <a:cs typeface="Lato Bold"/>
                <a:sym typeface="Lato Bold"/>
              </a:rPr>
              <a:t> Records of different plants grown, including growth conditions and yield data.</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Events: </a:t>
            </a:r>
            <a:r>
              <a:rPr lang="en-US" sz="975" b="1" dirty="0">
                <a:solidFill>
                  <a:srgbClr val="000000"/>
                </a:solidFill>
                <a:latin typeface="Hervetica"/>
                <a:ea typeface="Lato Bold"/>
                <a:cs typeface="Lato Bold"/>
                <a:sym typeface="Lato Bold"/>
              </a:rPr>
              <a:t>Information on gardening events, workshops, and community meetings.</a:t>
            </a:r>
          </a:p>
          <a:p>
            <a:pPr marL="171450"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Harvest Records</a:t>
            </a:r>
            <a:r>
              <a:rPr lang="en-US" sz="975" b="1" dirty="0">
                <a:solidFill>
                  <a:srgbClr val="000000"/>
                </a:solidFill>
                <a:latin typeface="Hervetica"/>
                <a:ea typeface="Lato Bold"/>
                <a:cs typeface="Lato Bold"/>
                <a:sym typeface="Lato Bold"/>
              </a:rPr>
              <a:t>: Logs of produce harvested, including quantities and distribution methods.</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6. </a:t>
            </a:r>
            <a:r>
              <a:rPr lang="en-US" sz="975" b="1" u="sng" dirty="0">
                <a:solidFill>
                  <a:srgbClr val="1CA41D"/>
                </a:solidFill>
                <a:latin typeface="Hervetica"/>
                <a:ea typeface="Lato Bold"/>
                <a:cs typeface="Lato Bold"/>
                <a:sym typeface="Lato Bold"/>
              </a:rPr>
              <a:t>Anticipated Benefits</a:t>
            </a:r>
          </a:p>
          <a:p>
            <a:pPr marL="210528" lvl="1" indent="-105264" algn="l">
              <a:lnSpc>
                <a:spcPts val="1365"/>
              </a:lnSpc>
              <a:spcBef>
                <a:spcPct val="0"/>
              </a:spcBef>
              <a:buFont typeface="Arial"/>
              <a:buChar char="•"/>
            </a:pPr>
            <a:r>
              <a:rPr lang="en-US" sz="975" b="1" dirty="0">
                <a:solidFill>
                  <a:srgbClr val="9492E4"/>
                </a:solidFill>
                <a:latin typeface="Hervetica"/>
                <a:ea typeface="Lato Bold"/>
                <a:cs typeface="Lato Bold"/>
                <a:sym typeface="Lato Bold"/>
              </a:rPr>
              <a:t>Enhanced Food Security</a:t>
            </a:r>
            <a:r>
              <a:rPr lang="en-US" sz="975" b="1" dirty="0">
                <a:solidFill>
                  <a:srgbClr val="000000"/>
                </a:solidFill>
                <a:latin typeface="Hervetica"/>
                <a:ea typeface="Lato Bold"/>
                <a:cs typeface="Lato Bold"/>
                <a:sym typeface="Lato Bold"/>
              </a:rPr>
              <a:t>: Increased access to fresh produce for urban residents in food deserts.</a:t>
            </a:r>
          </a:p>
          <a:p>
            <a:pPr marL="210528" lvl="1" indent="-105264" algn="l">
              <a:lnSpc>
                <a:spcPts val="1365"/>
              </a:lnSpc>
              <a:spcBef>
                <a:spcPct val="0"/>
              </a:spcBef>
              <a:buFont typeface="Arial"/>
              <a:buChar char="•"/>
            </a:pPr>
            <a:r>
              <a:rPr lang="en-US" sz="975" b="1" dirty="0">
                <a:solidFill>
                  <a:srgbClr val="9492E4"/>
                </a:solidFill>
                <a:latin typeface="Hervetica"/>
                <a:ea typeface="Lato Bold"/>
                <a:cs typeface="Lato Bold"/>
                <a:sym typeface="Lato Bold"/>
              </a:rPr>
              <a:t>Strengthened Community Bonds: </a:t>
            </a:r>
            <a:r>
              <a:rPr lang="en-US" sz="975" b="1" dirty="0">
                <a:solidFill>
                  <a:srgbClr val="000000"/>
                </a:solidFill>
                <a:latin typeface="Hervetica"/>
                <a:ea typeface="Lato Bold"/>
                <a:cs typeface="Lato Bold"/>
                <a:sym typeface="Lato Bold"/>
              </a:rPr>
              <a:t>More opportunities for residents to engage with each other and build relationships.</a:t>
            </a:r>
          </a:p>
          <a:p>
            <a:pPr marL="210528" lvl="1" indent="-105264" algn="l">
              <a:lnSpc>
                <a:spcPts val="1365"/>
              </a:lnSpc>
              <a:spcBef>
                <a:spcPct val="0"/>
              </a:spcBef>
              <a:buFont typeface="Arial"/>
              <a:buChar char="•"/>
            </a:pPr>
            <a:r>
              <a:rPr lang="en-US" sz="975" b="1" dirty="0">
                <a:solidFill>
                  <a:srgbClr val="9492E4"/>
                </a:solidFill>
                <a:latin typeface="Hervetica"/>
                <a:ea typeface="Lato Bold"/>
                <a:cs typeface="Lato Bold"/>
                <a:sym typeface="Lato Bold"/>
              </a:rPr>
              <a:t>Improved Sustainability Awareness:</a:t>
            </a:r>
            <a:r>
              <a:rPr lang="en-US" sz="975" b="1" dirty="0">
                <a:solidFill>
                  <a:srgbClr val="000000"/>
                </a:solidFill>
                <a:latin typeface="Hervetica"/>
                <a:ea typeface="Lato Bold"/>
                <a:cs typeface="Lato Bold"/>
                <a:sym typeface="Lato Bold"/>
              </a:rPr>
              <a:t> Education on gardening practices that promote environmental stewardship.</a:t>
            </a:r>
          </a:p>
          <a:p>
            <a:pPr marL="210528" lvl="1" indent="-105264" algn="l">
              <a:lnSpc>
                <a:spcPts val="1365"/>
              </a:lnSpc>
              <a:spcBef>
                <a:spcPct val="0"/>
              </a:spcBef>
              <a:buFont typeface="Arial"/>
              <a:buChar char="•"/>
            </a:pPr>
            <a:r>
              <a:rPr lang="en-US" sz="975" b="1" dirty="0">
                <a:solidFill>
                  <a:srgbClr val="9492E4"/>
                </a:solidFill>
                <a:latin typeface="Hervetica"/>
                <a:ea typeface="Lato Bold"/>
                <a:cs typeface="Lato Bold"/>
                <a:sym typeface="Lato Bold"/>
              </a:rPr>
              <a:t>Efficient Resource Utilization:</a:t>
            </a:r>
            <a:r>
              <a:rPr lang="en-US" sz="975" b="1" dirty="0">
                <a:solidFill>
                  <a:srgbClr val="000000"/>
                </a:solidFill>
                <a:latin typeface="Hervetica"/>
                <a:ea typeface="Lato Bold"/>
                <a:cs typeface="Lato Bold"/>
                <a:sym typeface="Lato Bold"/>
              </a:rPr>
              <a:t> Better management of garden resources and volunteer efforts.</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dirty="0">
                <a:solidFill>
                  <a:srgbClr val="000000"/>
                </a:solidFill>
                <a:latin typeface="Hervetica"/>
                <a:ea typeface="Lato Bold"/>
                <a:cs typeface="Lato Bold"/>
                <a:sym typeface="Lato Bold"/>
              </a:rPr>
              <a:t>7.</a:t>
            </a:r>
            <a:r>
              <a:rPr lang="en-US" sz="975" b="1" dirty="0">
                <a:solidFill>
                  <a:srgbClr val="1CA41D"/>
                </a:solidFill>
                <a:latin typeface="Hervetica"/>
                <a:ea typeface="Lato Bold"/>
                <a:cs typeface="Lato Bold"/>
                <a:sym typeface="Lato Bold"/>
              </a:rPr>
              <a:t> </a:t>
            </a:r>
            <a:r>
              <a:rPr lang="en-US" sz="975" b="1" u="sng" dirty="0">
                <a:solidFill>
                  <a:srgbClr val="1CA41D"/>
                </a:solidFill>
                <a:latin typeface="Hervetica"/>
                <a:ea typeface="Lato Bold"/>
                <a:cs typeface="Lato Bold"/>
                <a:sym typeface="Lato Bold"/>
              </a:rPr>
              <a:t>Implementation Strategy</a:t>
            </a:r>
          </a:p>
          <a:p>
            <a:pPr algn="l">
              <a:lnSpc>
                <a:spcPts val="1365"/>
              </a:lnSpc>
              <a:spcBef>
                <a:spcPct val="0"/>
              </a:spcBef>
            </a:pPr>
            <a:r>
              <a:rPr lang="en-US" sz="975" b="1" dirty="0">
                <a:solidFill>
                  <a:srgbClr val="000000"/>
                </a:solidFill>
                <a:latin typeface="Hervetica"/>
                <a:ea typeface="Lato Bold"/>
                <a:cs typeface="Lato Bold"/>
                <a:sym typeface="Lato Bold"/>
              </a:rPr>
              <a:t>The project will be executed in distinct phases:</a:t>
            </a:r>
          </a:p>
          <a:p>
            <a:pPr marL="276714" lvl="1"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Needs Assessment:</a:t>
            </a:r>
            <a:r>
              <a:rPr lang="en-US" sz="975" b="1" dirty="0">
                <a:solidFill>
                  <a:srgbClr val="000000"/>
                </a:solidFill>
                <a:latin typeface="Hervetica"/>
                <a:ea typeface="Lato Bold"/>
                <a:cs typeface="Lato Bold"/>
                <a:sym typeface="Lato Bold"/>
              </a:rPr>
              <a:t> Collaborate with community stakeholders to gather requirements and understand specific needs.</a:t>
            </a:r>
          </a:p>
          <a:p>
            <a:pPr marL="276714" lvl="1"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Database Design:</a:t>
            </a:r>
            <a:r>
              <a:rPr lang="en-US" sz="975" b="1" dirty="0">
                <a:solidFill>
                  <a:srgbClr val="000000"/>
                </a:solidFill>
                <a:latin typeface="Hervetica"/>
                <a:ea typeface="Lato Bold"/>
                <a:cs typeface="Lato Bold"/>
                <a:sym typeface="Lato Bold"/>
              </a:rPr>
              <a:t> Create an ER diagram and establish the database schema using PL/SQL to support the required functionalities.</a:t>
            </a:r>
          </a:p>
          <a:p>
            <a:pPr marL="276714" lvl="1"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Development:</a:t>
            </a:r>
            <a:r>
              <a:rPr lang="en-US" sz="975" b="1" dirty="0">
                <a:solidFill>
                  <a:srgbClr val="000000"/>
                </a:solidFill>
                <a:latin typeface="Hervetica"/>
                <a:ea typeface="Lato Bold"/>
                <a:cs typeface="Lato Bold"/>
                <a:sym typeface="Lato Bold"/>
              </a:rPr>
              <a:t> Build the database and develop PL/SQL scripts for managing garden data, volunteer coordination, and reporting.</a:t>
            </a:r>
          </a:p>
          <a:p>
            <a:pPr marL="276714" lvl="1" indent="-171450" algn="l">
              <a:lnSpc>
                <a:spcPts val="1365"/>
              </a:lnSpc>
              <a:spcBef>
                <a:spcPct val="0"/>
              </a:spcBef>
              <a:buFont typeface="Arial" panose="020B0604020202020204" pitchFamily="34" charset="0"/>
              <a:buChar char="•"/>
            </a:pPr>
            <a:r>
              <a:rPr lang="en-US" sz="975" b="1" dirty="0">
                <a:solidFill>
                  <a:srgbClr val="9492E4"/>
                </a:solidFill>
                <a:latin typeface="Hervetica"/>
                <a:ea typeface="Lato Bold"/>
                <a:cs typeface="Lato Bold"/>
                <a:sym typeface="Lato Bold"/>
              </a:rPr>
              <a:t>Testing and Feedback:</a:t>
            </a:r>
            <a:r>
              <a:rPr lang="en-US" sz="975" b="1" dirty="0">
                <a:solidFill>
                  <a:srgbClr val="000000"/>
                </a:solidFill>
                <a:latin typeface="Hervetica"/>
                <a:ea typeface="Lato Bold"/>
                <a:cs typeface="Lato Bold"/>
                <a:sym typeface="Lato Bold"/>
              </a:rPr>
              <a:t> Conduct user testing with community members to gather feedback and refine the system.</a:t>
            </a:r>
          </a:p>
          <a:p>
            <a:pPr algn="l">
              <a:lnSpc>
                <a:spcPts val="1365"/>
              </a:lnSpc>
              <a:spcBef>
                <a:spcPct val="0"/>
              </a:spcBef>
            </a:pPr>
            <a:endParaRPr lang="en-US" sz="975" b="1" dirty="0">
              <a:solidFill>
                <a:srgbClr val="000000"/>
              </a:solidFill>
              <a:latin typeface="Hervetica"/>
              <a:ea typeface="Lato Bold"/>
              <a:cs typeface="Lato Bold"/>
              <a:sym typeface="Lato Bold"/>
            </a:endParaRPr>
          </a:p>
          <a:p>
            <a:pPr algn="l">
              <a:lnSpc>
                <a:spcPts val="1365"/>
              </a:lnSpc>
              <a:spcBef>
                <a:spcPct val="0"/>
              </a:spcBef>
            </a:pPr>
            <a:r>
              <a:rPr lang="en-US" sz="975" b="1" u="sng" dirty="0">
                <a:solidFill>
                  <a:srgbClr val="1CA41D"/>
                </a:solidFill>
                <a:latin typeface="Hervetica"/>
                <a:ea typeface="Lato Bold"/>
                <a:cs typeface="Lato Bold"/>
                <a:sym typeface="Lato Bold"/>
              </a:rPr>
              <a:t>Conclusion</a:t>
            </a:r>
          </a:p>
          <a:p>
            <a:pPr algn="l">
              <a:lnSpc>
                <a:spcPts val="1365"/>
              </a:lnSpc>
              <a:spcBef>
                <a:spcPct val="0"/>
              </a:spcBef>
            </a:pPr>
            <a:r>
              <a:rPr lang="en-US" sz="975" b="1" dirty="0">
                <a:solidFill>
                  <a:srgbClr val="000000"/>
                </a:solidFill>
                <a:latin typeface="Hervetica"/>
                <a:ea typeface="Lato Bold"/>
                <a:cs typeface="Lato Bold"/>
                <a:sym typeface="Lato Bold"/>
              </a:rPr>
              <a:t>The Community-Based Urban Gardening Management System aims to empower urban communities by facilitating the establishment and management of community gardens. By leveraging PL/SQL and Oracle Database, this project addresses food security, fosters community engagement, and promotes sustainable practices in urban settings. This innovative approach to urban gardening can lead to healthier communities and improved quality of life.</a:t>
            </a:r>
          </a:p>
          <a:p>
            <a:pPr algn="l">
              <a:lnSpc>
                <a:spcPts val="1365"/>
              </a:lnSpc>
              <a:spcBef>
                <a:spcPct val="0"/>
              </a:spcBef>
            </a:pPr>
            <a:endParaRPr lang="en-US" sz="975" b="1" dirty="0">
              <a:solidFill>
                <a:srgbClr val="000000"/>
              </a:solidFill>
              <a:latin typeface="Hervetica"/>
              <a:ea typeface="Lato Bold"/>
              <a:cs typeface="Lato Bold"/>
              <a:sym typeface="Lato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564</Words>
  <Application>Microsoft Office PowerPoint</Application>
  <PresentationFormat>Custom</PresentationFormat>
  <Paragraphs>50</Paragraphs>
  <Slides>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vt:i4>
      </vt:variant>
    </vt:vector>
  </HeadingPairs>
  <TitlesOfParts>
    <vt:vector size="10" baseType="lpstr">
      <vt:lpstr>Montserrat Bold</vt:lpstr>
      <vt:lpstr>Lato</vt:lpstr>
      <vt:lpstr>Lato Light</vt:lpstr>
      <vt:lpstr>Arial</vt:lpstr>
      <vt:lpstr>Calibri</vt:lpstr>
      <vt:lpstr>Hervetica</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Projet Entreprise Minimaliste Moderne Sobre Blanc Noir</dc:title>
  <dc:creator>Sacrée</dc:creator>
  <cp:lastModifiedBy>sacree19@outlook.com</cp:lastModifiedBy>
  <cp:revision>3</cp:revision>
  <dcterms:created xsi:type="dcterms:W3CDTF">2006-08-16T00:00:00Z</dcterms:created>
  <dcterms:modified xsi:type="dcterms:W3CDTF">2025-03-27T21:46:11Z</dcterms:modified>
  <dc:identifier>DAGi9TzQuG4</dc:identifier>
</cp:coreProperties>
</file>

<file path=docProps/thumbnail.jpeg>
</file>